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60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260"/>
            <p14:sldId id="257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Untitled Section" id="{65304AF3-F6FB-A64D-8579-CD6398CDCBA4}">
          <p14:sldIdLst/>
        </p14:section>
        <p14:section name="Separators" id="{99DC8368-6B32-1B47-B54C-9EEA44B45631}">
          <p14:sldIdLst/>
        </p14:section>
        <p14:section name="Logos" id="{B8AAE57C-9EC8-CD4F-B4E7-EEFD4F668CDA}">
          <p14:sldIdLst/>
        </p14:section>
        <p14:section name="Icons" id="{36620C5A-4E75-AB4A-B698-B61501504C23}">
          <p14:sldIdLst/>
        </p14:section>
        <p14:section name="Illustration Library" id="{0BB94AD8-7693-F341-86E2-82E00262ABD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008CDB"/>
    <a:srgbClr val="1A1A1A"/>
    <a:srgbClr val="474747"/>
    <a:srgbClr val="006BBA"/>
    <a:srgbClr val="72BE28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EC8FF-2830-EADF-C662-3E87D150DE17}" v="2" dt="2018-09-11T18:21:52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8"/>
    <p:restoredTop sz="94714"/>
  </p:normalViewPr>
  <p:slideViewPr>
    <p:cSldViewPr snapToGrid="0">
      <p:cViewPr varScale="1">
        <p:scale>
          <a:sx n="151" d="100"/>
          <a:sy n="151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handoutMaster" Target="handoutMasters/handoutMaster1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notesMaster" Target="notesMasters/notesMaster1.xml" Id="rId12" /><Relationship Type="http://schemas.openxmlformats.org/officeDocument/2006/relationships/tableStyles" Target="tableStyles.xml" Id="rId17" /><Relationship Type="http://schemas.openxmlformats.org/officeDocument/2006/relationships/slide" Target="slides/slide1.xml" Id="rId2" /><Relationship Type="http://schemas.openxmlformats.org/officeDocument/2006/relationships/theme" Target="theme/theme1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5" /><Relationship Type="http://schemas.openxmlformats.org/officeDocument/2006/relationships/slide" Target="slides/slide9.xml" Id="rId10" /><Relationship Type="http://schemas.microsoft.com/office/2015/10/relationships/revisionInfo" Target="revisionInfo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presProps" Target="presProps.xml" Id="rId14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03655-318A-B34A-8227-878113F1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Dynatrace through APIs</a:t>
            </a:r>
          </a:p>
        </p:txBody>
      </p:sp>
    </p:spTree>
    <p:extLst>
      <p:ext uri="{BB962C8B-B14F-4D97-AF65-F5344CB8AC3E}">
        <p14:creationId xmlns:p14="http://schemas.microsoft.com/office/powerpoint/2010/main" val="226243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2. Node.js: Low Utilized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danielkhan</a:t>
            </a:r>
            <a:r>
              <a:rPr lang="en-US" dirty="0"/>
              <a:t>/sample-</a:t>
            </a:r>
            <a:r>
              <a:rPr lang="en-US" dirty="0" err="1"/>
              <a:t>dynatrace</a:t>
            </a:r>
            <a:r>
              <a:rPr lang="en-US" dirty="0"/>
              <a:t>-</a:t>
            </a:r>
            <a:r>
              <a:rPr lang="en-US" dirty="0" err="1"/>
              <a:t>api.git</a:t>
            </a:r>
            <a:endParaRPr lang="en-US" dirty="0"/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Copy </a:t>
            </a:r>
            <a:r>
              <a:rPr lang="en-US" dirty="0" err="1"/>
              <a:t>env</a:t>
            </a:r>
            <a:r>
              <a:rPr lang="en-US" dirty="0"/>
              <a:t>-sample to .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Set credentials</a:t>
            </a:r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r>
              <a:rPr lang="en-US" dirty="0"/>
              <a:t>Go to http://localhost:3000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5A4900-478B-8640-8205-7575E71511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95" b="7795"/>
          <a:stretch>
            <a:fillRect/>
          </a:stretch>
        </p:blipFill>
        <p:spPr>
          <a:xfrm>
            <a:off x="7085372" y="857971"/>
            <a:ext cx="4082088" cy="2575334"/>
          </a:xfrm>
        </p:spPr>
      </p:pic>
    </p:spTree>
    <p:extLst>
      <p:ext uri="{BB962C8B-B14F-4D97-AF65-F5344CB8AC3E}">
        <p14:creationId xmlns:p14="http://schemas.microsoft.com/office/powerpoint/2010/main" val="46704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E530238-8B71-904B-BF65-A1AF4A6CCE48}"/>
              </a:ext>
            </a:extLst>
          </p:cNvPr>
          <p:cNvGrpSpPr/>
          <p:nvPr/>
        </p:nvGrpSpPr>
        <p:grpSpPr>
          <a:xfrm>
            <a:off x="3472469" y="1048704"/>
            <a:ext cx="2065603" cy="1269116"/>
            <a:chOff x="3472469" y="1048704"/>
            <a:chExt cx="2065603" cy="1269116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F45F22B-26C7-DE4B-B89D-FA285D03C904}"/>
                </a:ext>
              </a:extLst>
            </p:cNvPr>
            <p:cNvSpPr/>
            <p:nvPr/>
          </p:nvSpPr>
          <p:spPr>
            <a:xfrm rot="10800000">
              <a:off x="4267200" y="1837861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CF6A77-24F7-324F-8112-C7677B5700D7}"/>
                </a:ext>
              </a:extLst>
            </p:cNvPr>
            <p:cNvSpPr txBox="1"/>
            <p:nvPr/>
          </p:nvSpPr>
          <p:spPr>
            <a:xfrm>
              <a:off x="4532027" y="1048704"/>
              <a:ext cx="980721" cy="8349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Timeseries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Problems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Events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Topology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Real User Sessions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Logs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7525C7-F258-D945-AF73-A6A11AC0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2469" y="1183943"/>
              <a:ext cx="573764" cy="5737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63F7E2F-FEE5-DF49-8DC9-7C94694E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469" y="1744056"/>
              <a:ext cx="573764" cy="57376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E4A89-3AF2-8346-9482-531D37B00294}"/>
              </a:ext>
            </a:extLst>
          </p:cNvPr>
          <p:cNvGrpSpPr/>
          <p:nvPr/>
        </p:nvGrpSpPr>
        <p:grpSpPr>
          <a:xfrm>
            <a:off x="6334616" y="2864501"/>
            <a:ext cx="2260744" cy="258208"/>
            <a:chOff x="6334616" y="2864501"/>
            <a:chExt cx="2260744" cy="2582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3770D-C7FF-4C4C-B9CC-A23B7ADBFCDC}"/>
                </a:ext>
              </a:extLst>
            </p:cNvPr>
            <p:cNvSpPr txBox="1"/>
            <p:nvPr/>
          </p:nvSpPr>
          <p:spPr>
            <a:xfrm>
              <a:off x="6638544" y="2878422"/>
              <a:ext cx="1956816" cy="2375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ActiveGate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 Plugins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8BA1D9-9712-2E40-BF4D-A353F595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616" y="2864501"/>
              <a:ext cx="258208" cy="25820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3E7EF-2175-6540-BF8D-D52AAB0C26EC}"/>
              </a:ext>
            </a:extLst>
          </p:cNvPr>
          <p:cNvGrpSpPr/>
          <p:nvPr/>
        </p:nvGrpSpPr>
        <p:grpSpPr>
          <a:xfrm>
            <a:off x="6765108" y="1124923"/>
            <a:ext cx="2829663" cy="1120743"/>
            <a:chOff x="6765108" y="1124923"/>
            <a:chExt cx="2829663" cy="112074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C920EE1-B2BB-7A46-8B5D-2DFCFDFED85A}"/>
                </a:ext>
              </a:extLst>
            </p:cNvPr>
            <p:cNvSpPr/>
            <p:nvPr/>
          </p:nvSpPr>
          <p:spPr>
            <a:xfrm rot="10800000">
              <a:off x="6765108" y="1828207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1935A1-D1C0-964F-953B-6D4992E1C024}"/>
                </a:ext>
              </a:extLst>
            </p:cNvPr>
            <p:cNvSpPr txBox="1"/>
            <p:nvPr/>
          </p:nvSpPr>
          <p:spPr>
            <a:xfrm>
              <a:off x="6982619" y="1158182"/>
              <a:ext cx="980721" cy="6795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Third Party Events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Comments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Tags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Configuration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D0CAF5F-FAF9-9A49-9A7D-15A6FFE6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400" y="1124923"/>
              <a:ext cx="564574" cy="5645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6A8ED4-671A-154E-A16E-072512B3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3805" y="1689497"/>
              <a:ext cx="556169" cy="5561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6DF5F1-6017-8F42-9D45-10CD9B00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8379" y="1391301"/>
              <a:ext cx="596392" cy="596392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50C31FD-BAF3-484E-8D94-C5B6A2441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05" y="4989746"/>
            <a:ext cx="1117079" cy="11170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129F7B-2ADF-7F44-AF8F-552FA85DD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452" y="4910546"/>
            <a:ext cx="1300480" cy="13004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E6D767-0359-B248-BEB9-662A7811D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923" y="5066293"/>
            <a:ext cx="975569" cy="9755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ED449-0C01-B949-9C0C-5025918314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136" y="5133050"/>
            <a:ext cx="855472" cy="8554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A822D3-72AD-F94C-9541-3992A92220D0}"/>
              </a:ext>
            </a:extLst>
          </p:cNvPr>
          <p:cNvGrpSpPr/>
          <p:nvPr/>
        </p:nvGrpSpPr>
        <p:grpSpPr>
          <a:xfrm>
            <a:off x="3979395" y="4555637"/>
            <a:ext cx="4339866" cy="437158"/>
            <a:chOff x="3979395" y="4555637"/>
            <a:chExt cx="4339866" cy="43715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4482705-5CA3-FD4D-99F3-C62250D0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9395" y="4558686"/>
              <a:ext cx="434109" cy="43410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14F0E9-72C3-F340-B054-B454E03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25019" y="4558686"/>
              <a:ext cx="434109" cy="43410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5D943A-5DD8-A043-9828-1C6E56A67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5652" y="4558685"/>
              <a:ext cx="434109" cy="43410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5EAB7D-A8E3-6544-A214-EF305763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85152" y="4555637"/>
              <a:ext cx="434109" cy="4341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D9EF2A-7F26-464B-8ADB-8560EEEE5E27}"/>
              </a:ext>
            </a:extLst>
          </p:cNvPr>
          <p:cNvGrpSpPr/>
          <p:nvPr/>
        </p:nvGrpSpPr>
        <p:grpSpPr>
          <a:xfrm>
            <a:off x="5664056" y="1543695"/>
            <a:ext cx="974488" cy="2890071"/>
            <a:chOff x="5664056" y="1543695"/>
            <a:chExt cx="974488" cy="289007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26CE08-B8BC-A44D-B543-FF667E7C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1543695"/>
              <a:ext cx="974488" cy="974488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7717BB6-ADB4-7841-B8F9-CE2A3003AD77}"/>
                </a:ext>
              </a:extLst>
            </p:cNvPr>
            <p:cNvSpPr/>
            <p:nvPr/>
          </p:nvSpPr>
          <p:spPr>
            <a:xfrm rot="16200000">
              <a:off x="5758381" y="2754530"/>
              <a:ext cx="779598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80456F2-EF02-3743-B3FC-31804C21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3459278"/>
              <a:ext cx="974488" cy="974488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2D6980-08C7-4C47-AE47-5819CA46C74D}"/>
              </a:ext>
            </a:extLst>
          </p:cNvPr>
          <p:cNvSpPr txBox="1"/>
          <p:nvPr/>
        </p:nvSpPr>
        <p:spPr>
          <a:xfrm>
            <a:off x="8547608" y="4653905"/>
            <a:ext cx="1956816" cy="23757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 Plugins</a:t>
            </a:r>
          </a:p>
        </p:txBody>
      </p:sp>
    </p:spTree>
    <p:extLst>
      <p:ext uri="{BB962C8B-B14F-4D97-AF65-F5344CB8AC3E}">
        <p14:creationId xmlns:p14="http://schemas.microsoft.com/office/powerpoint/2010/main" val="28770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B88BC-4B67-8E46-91ED-A35A069E1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Dynatrace APIs</a:t>
            </a:r>
          </a:p>
        </p:txBody>
      </p:sp>
    </p:spTree>
    <p:extLst>
      <p:ext uri="{BB962C8B-B14F-4D97-AF65-F5344CB8AC3E}">
        <p14:creationId xmlns:p14="http://schemas.microsoft.com/office/powerpoint/2010/main" val="387449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01BE25-AA45-7841-BBD5-3E0B59E8AB6C}"/>
              </a:ext>
            </a:extLst>
          </p:cNvPr>
          <p:cNvSpPr txBox="1"/>
          <p:nvPr/>
        </p:nvSpPr>
        <p:spPr>
          <a:xfrm>
            <a:off x="280416" y="262128"/>
            <a:ext cx="5443728" cy="49987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A33-4A5D-554F-8DF7-E0A17B818837}"/>
              </a:ext>
            </a:extLst>
          </p:cNvPr>
          <p:cNvSpPr txBox="1"/>
          <p:nvPr/>
        </p:nvSpPr>
        <p:spPr>
          <a:xfrm>
            <a:off x="280416" y="1895856"/>
            <a:ext cx="11606784" cy="209702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export metrics to third party systems like Tableau to analyze BI information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integrate application health metrics as dimension into my CI/CD pipeline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push events, like new deployments to Dynatrace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answer specific questions, like ‘which hosts did not have significant CPU load today?’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answer specific questions, like ‘how many users from the UK, using Chrome 34 did we see today?’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programmatically configure Dynatrace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01BE25-AA45-7841-BBD5-3E0B59E8AB6C}"/>
              </a:ext>
            </a:extLst>
          </p:cNvPr>
          <p:cNvSpPr txBox="1"/>
          <p:nvPr/>
        </p:nvSpPr>
        <p:spPr>
          <a:xfrm>
            <a:off x="280416" y="262128"/>
            <a:ext cx="5443728" cy="49987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Business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A33-4A5D-554F-8DF7-E0A17B818837}"/>
              </a:ext>
            </a:extLst>
          </p:cNvPr>
          <p:cNvSpPr txBox="1"/>
          <p:nvPr/>
        </p:nvSpPr>
        <p:spPr>
          <a:xfrm>
            <a:off x="280416" y="1895856"/>
            <a:ext cx="11606784" cy="76809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 becomes part of the fabric of a customers IT landscape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Partners can develop very specific custom services and offerings around Dynatrace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1F41-565C-A54A-95A7-D42E21B01C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9138" y="2995613"/>
            <a:ext cx="7662862" cy="150018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17680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API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token is needed to access the Dynatrace API.</a:t>
            </a:r>
            <a:br>
              <a:rPr lang="en-US" dirty="0"/>
            </a:br>
            <a:r>
              <a:rPr lang="en-US" dirty="0"/>
              <a:t>DevOps Permissions are needed to create a token.</a:t>
            </a:r>
          </a:p>
          <a:p>
            <a:r>
              <a:rPr lang="en-US" dirty="0"/>
              <a:t>Open Dynatrace Demo</a:t>
            </a:r>
          </a:p>
          <a:p>
            <a:r>
              <a:rPr lang="en-US" dirty="0"/>
              <a:t>Settings / Integration / Dynatrace API</a:t>
            </a:r>
          </a:p>
          <a:p>
            <a:r>
              <a:rPr lang="en-US" dirty="0"/>
              <a:t>Toggle all switches to ‘On’</a:t>
            </a:r>
          </a:p>
          <a:p>
            <a:r>
              <a:rPr lang="en-US" dirty="0"/>
              <a:t>Name the Token ‘&lt;</a:t>
            </a:r>
            <a:r>
              <a:rPr lang="en-US" dirty="0" err="1"/>
              <a:t>yourname</a:t>
            </a:r>
            <a:r>
              <a:rPr lang="en-US" dirty="0"/>
              <a:t>&gt; API Token’</a:t>
            </a:r>
          </a:p>
          <a:p>
            <a:r>
              <a:rPr lang="en-US" dirty="0"/>
              <a:t>Click ‘Generate’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5EC36A-FE43-0648-BA0E-4EC32776D1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93" r="1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64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REST API documentation lets you browse and test all available endpoints</a:t>
            </a:r>
          </a:p>
          <a:p>
            <a:r>
              <a:rPr lang="en-US" dirty="0"/>
              <a:t>Copy the API token</a:t>
            </a:r>
          </a:p>
          <a:p>
            <a:r>
              <a:rPr lang="en-US" dirty="0"/>
              <a:t>On the Dynatrace API screen, click ‘Dynatrace API Explorer’</a:t>
            </a:r>
          </a:p>
          <a:p>
            <a:r>
              <a:rPr lang="en-US" dirty="0"/>
              <a:t>Click ‘Authorize’</a:t>
            </a:r>
          </a:p>
          <a:p>
            <a:r>
              <a:rPr lang="en-US" dirty="0"/>
              <a:t>Paste the token into each ‘value’ field and click ‘Authorize’</a:t>
            </a:r>
          </a:p>
          <a:p>
            <a:r>
              <a:rPr lang="en-US" dirty="0"/>
              <a:t>Try out ‘GET /problem/status’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97D1C1-0A96-9D47-8368-0762BCF9A5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" r="10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923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1. Service Map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git clone https://github.com/Dynatrace/dynatrace-api</a:t>
            </a:r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Go to perform-problem-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Open HTML file add, add credentials</a:t>
            </a:r>
          </a:p>
          <a:p>
            <a:r>
              <a:rPr lang="en-US" dirty="0"/>
              <a:t>Open in Browser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C9EE92-B071-7A48-A6EE-53B48D63B5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13" r="1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39406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02_2017" id="{D53B4358-0184-4345-88F2-8C8AD4E3004A}" vid="{1B02D8F6-D3AF-0F41-BCD9-670D1A6EB1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285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master_master</vt:lpstr>
      <vt:lpstr>Integrating Dynatrace through APIs</vt:lpstr>
      <vt:lpstr>PowerPoint Presentation</vt:lpstr>
      <vt:lpstr>PowerPoint Presentation</vt:lpstr>
      <vt:lpstr>PowerPoint Presentation</vt:lpstr>
      <vt:lpstr>PowerPoint Presentation</vt:lpstr>
      <vt:lpstr>Hands On</vt:lpstr>
      <vt:lpstr>Create an API Token</vt:lpstr>
      <vt:lpstr>Explore the REST API</vt:lpstr>
      <vt:lpstr>Examples: 1. Service Map Visualization</vt:lpstr>
      <vt:lpstr>Examples: 2. Node.js: Low Utilized Hosts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Wallerstorfer, Dirk</dc:creator>
  <cp:lastModifiedBy>Khan, Daniel</cp:lastModifiedBy>
  <cp:revision>40</cp:revision>
  <dcterms:modified xsi:type="dcterms:W3CDTF">2018-09-11T18:22:14Z</dcterms:modified>
</cp:coreProperties>
</file>